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  <p:sldMasterId id="2147483687" r:id="rId3"/>
  </p:sldMasterIdLst>
  <p:notesMasterIdLst>
    <p:notesMasterId r:id="rId1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66" r:id="rId12"/>
  </p:sldIdLst>
  <p:sldSz cx="9144000" cy="5143500" type="screen16x9"/>
  <p:notesSz cx="6858000" cy="9144000"/>
  <p:embeddedFontLst>
    <p:embeddedFont>
      <p:font typeface="Roboto Slab Regular" panose="020B0604020202020204" charset="0"/>
      <p:regular r:id="rId14"/>
      <p:bold r:id="rId15"/>
    </p:embeddedFont>
    <p:embeddedFont>
      <p:font typeface="Lato" panose="020B0604020202020204" charset="0"/>
      <p:regular r:id="rId16"/>
      <p:bold r:id="rId17"/>
      <p:italic r:id="rId18"/>
      <p:boldItalic r:id="rId19"/>
    </p:embeddedFont>
    <p:embeddedFont>
      <p:font typeface="Lato Light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417" autoAdjust="0"/>
  </p:normalViewPr>
  <p:slideViewPr>
    <p:cSldViewPr snapToGrid="0">
      <p:cViewPr>
        <p:scale>
          <a:sx n="100" d="100"/>
          <a:sy n="100" d="100"/>
        </p:scale>
        <p:origin x="72" y="-7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b8adb0052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8" name="Google Shape;818;g6b8adb0052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794394099f_2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7" name="Google Shape;827;g794394099f_2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794394099f_2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5" name="Google Shape;835;g794394099f_2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Motivations plays a key role for an active lifestyle. However, After a long day, people are usually not motivated enough to be physically active.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For arthritis patients</a:t>
            </a: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who are also a large popluation</a:t>
            </a: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canada,</a:t>
            </a: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even harder because being physically active can be painful</a:t>
            </a: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</a:p>
          <a:p>
            <a:pPr marL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even though they are recommended to maintain a physically active lifestyle to successfully manage arthritis disease.</a:t>
            </a: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794394099f_2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5" name="Google Shape;845;g794394099f_2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have been a lot of studies trying to show that physical activity can help arthritis people with their pain.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Taichi movements to motivate people with arthritis to be more physically active.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Many studies have also shown the positive effects of interacting with VE or playing games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older adults’ health . 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have also been a couple of “exergames” for older people, like exerpong. 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Another one is studies specifically</a:t>
            </a: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arthritis patiens but not through VE. </a:t>
            </a: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 </a:t>
            </a: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these appliactions is FitPet, which tries to motivate arthritis patients with a virtual pet. It is a gamified approach that You have to move so that the pet remains healthy.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759983412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5" name="Google Shape;855;g759983412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However</a:t>
            </a: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what </a:t>
            </a: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 am interested in,</a:t>
            </a: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as olders are good with Virtual environments,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 previous studies were not focusing on a </a:t>
            </a:r>
            <a:r>
              <a:rPr lang="en" b="1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VR game </a:t>
            </a: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specifically </a:t>
            </a:r>
            <a:r>
              <a:rPr lang="en" b="1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arthritis patients</a:t>
            </a: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baseline="0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Therefore, I will make a VR game which I think</a:t>
            </a: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arthritis </a:t>
            </a: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patients</a:t>
            </a: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will be motivated to complete daily goals</a:t>
            </a: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7599e69b8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3" name="Google Shape;863;g7599e69b8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order to reach this goal, I have designed a </a:t>
            </a: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game </a:t>
            </a: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promote physical activity. Firstly, they have to move throughout the maze.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also a couple of items they have to interact with which require physical movement.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Additionally, there are some tiles which include specific tasks that the player has to complete.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way, patients might be more motivated to complete the daily physical goal by playing.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lang="en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actual 3D</a:t>
            </a:r>
            <a:r>
              <a:rPr lang="en" baseline="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version in going to be implemented later. </a:t>
            </a:r>
            <a:endParaRPr lang="en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6b8adb0052_2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1" name="Google Shape;871;g6b8adb0052_2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the first section, by the end of 1970s, of modern computing and GUI were already practically implemented and refined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the developers at Xerox Parc but they were not yet commercially available to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consumers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6b8adb0052_2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1" name="Google Shape;871;g6b8adb0052_2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319640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6b8adb0052_2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1" name="Google Shape;871;g6b8adb0052_2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4696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4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4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" name="Google Shape;66;p14"/>
          <p:cNvGrpSpPr/>
          <p:nvPr/>
        </p:nvGrpSpPr>
        <p:grpSpPr>
          <a:xfrm>
            <a:off x="3001072" y="4182121"/>
            <a:ext cx="508851" cy="478711"/>
            <a:chOff x="5972700" y="2330200"/>
            <a:chExt cx="411625" cy="387275"/>
          </a:xfrm>
        </p:grpSpPr>
        <p:sp>
          <p:nvSpPr>
            <p:cNvPr id="67" name="Google Shape;67;p1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" name="Google Shape;69;p14"/>
          <p:cNvGrpSpPr/>
          <p:nvPr/>
        </p:nvGrpSpPr>
        <p:grpSpPr>
          <a:xfrm>
            <a:off x="5861756" y="506558"/>
            <a:ext cx="524975" cy="832145"/>
            <a:chOff x="6718575" y="2318625"/>
            <a:chExt cx="256950" cy="407375"/>
          </a:xfrm>
        </p:grpSpPr>
        <p:sp>
          <p:nvSpPr>
            <p:cNvPr id="70" name="Google Shape;70;p1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" name="Google Shape;78;p14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/>
          <p:nvPr/>
        </p:nvSpPr>
        <p:spPr>
          <a:xfrm>
            <a:off x="0" y="0"/>
            <a:ext cx="9144000" cy="5157300"/>
          </a:xfrm>
          <a:prstGeom prst="frame">
            <a:avLst>
              <a:gd name="adj1" fmla="val 792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5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5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" name="Google Shape;98;p15"/>
          <p:cNvGrpSpPr/>
          <p:nvPr/>
        </p:nvGrpSpPr>
        <p:grpSpPr>
          <a:xfrm>
            <a:off x="8142372" y="4477571"/>
            <a:ext cx="508851" cy="478711"/>
            <a:chOff x="5972700" y="2330200"/>
            <a:chExt cx="411625" cy="387275"/>
          </a:xfrm>
        </p:grpSpPr>
        <p:sp>
          <p:nvSpPr>
            <p:cNvPr id="99" name="Google Shape;99;p1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" name="Google Shape;101;p15"/>
          <p:cNvGrpSpPr/>
          <p:nvPr/>
        </p:nvGrpSpPr>
        <p:grpSpPr>
          <a:xfrm>
            <a:off x="545619" y="382391"/>
            <a:ext cx="398658" cy="631920"/>
            <a:chOff x="6718575" y="2318625"/>
            <a:chExt cx="256950" cy="407375"/>
          </a:xfrm>
        </p:grpSpPr>
        <p:sp>
          <p:nvSpPr>
            <p:cNvPr id="102" name="Google Shape;102;p1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15"/>
          <p:cNvSpPr txBox="1">
            <a:spLocks noGrp="1"/>
          </p:cNvSpPr>
          <p:nvPr>
            <p:ph type="sldNum" idx="12"/>
          </p:nvPr>
        </p:nvSpPr>
        <p:spPr>
          <a:xfrm>
            <a:off x="30909" y="45201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30900" y="4329625"/>
            <a:ext cx="774600" cy="7746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Yellow">
  <p:cSld name="BLANK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6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6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" name="Google Shape;127;p16"/>
          <p:cNvGrpSpPr/>
          <p:nvPr/>
        </p:nvGrpSpPr>
        <p:grpSpPr>
          <a:xfrm>
            <a:off x="8142372" y="4477571"/>
            <a:ext cx="508851" cy="478711"/>
            <a:chOff x="5972700" y="2330200"/>
            <a:chExt cx="411625" cy="387275"/>
          </a:xfrm>
        </p:grpSpPr>
        <p:sp>
          <p:nvSpPr>
            <p:cNvPr id="128" name="Google Shape;128;p1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" name="Google Shape;130;p16"/>
          <p:cNvGrpSpPr/>
          <p:nvPr/>
        </p:nvGrpSpPr>
        <p:grpSpPr>
          <a:xfrm>
            <a:off x="545619" y="382391"/>
            <a:ext cx="398658" cy="631920"/>
            <a:chOff x="6718575" y="2318625"/>
            <a:chExt cx="256950" cy="407375"/>
          </a:xfrm>
        </p:grpSpPr>
        <p:sp>
          <p:nvSpPr>
            <p:cNvPr id="131" name="Google Shape;131;p1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Google Shape;139;p1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7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7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7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7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7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7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7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7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7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5" name="Google Shape;155;p17"/>
          <p:cNvGrpSpPr/>
          <p:nvPr/>
        </p:nvGrpSpPr>
        <p:grpSpPr>
          <a:xfrm>
            <a:off x="8142372" y="4477571"/>
            <a:ext cx="508851" cy="478711"/>
            <a:chOff x="5972700" y="2330200"/>
            <a:chExt cx="411625" cy="387275"/>
          </a:xfrm>
        </p:grpSpPr>
        <p:sp>
          <p:nvSpPr>
            <p:cNvPr id="156" name="Google Shape;156;p1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" name="Google Shape;158;p17"/>
          <p:cNvGrpSpPr/>
          <p:nvPr/>
        </p:nvGrpSpPr>
        <p:grpSpPr>
          <a:xfrm>
            <a:off x="2139869" y="482541"/>
            <a:ext cx="398658" cy="631920"/>
            <a:chOff x="6718575" y="2318625"/>
            <a:chExt cx="256950" cy="407375"/>
          </a:xfrm>
        </p:grpSpPr>
        <p:sp>
          <p:nvSpPr>
            <p:cNvPr id="159" name="Google Shape;159;p1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" name="Google Shape;167;p17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body" idx="1"/>
          </p:nvPr>
        </p:nvSpPr>
        <p:spPr>
          <a:xfrm>
            <a:off x="2683000" y="1428750"/>
            <a:ext cx="1858800" cy="27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body" idx="2"/>
          </p:nvPr>
        </p:nvSpPr>
        <p:spPr>
          <a:xfrm>
            <a:off x="4637114" y="1428750"/>
            <a:ext cx="1858800" cy="27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body" idx="3"/>
          </p:nvPr>
        </p:nvSpPr>
        <p:spPr>
          <a:xfrm>
            <a:off x="6591228" y="1428750"/>
            <a:ext cx="1858800" cy="27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8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8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8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8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8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8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8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8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8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8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8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5" name="Google Shape;185;p18"/>
          <p:cNvGrpSpPr/>
          <p:nvPr/>
        </p:nvGrpSpPr>
        <p:grpSpPr>
          <a:xfrm>
            <a:off x="3001072" y="4182121"/>
            <a:ext cx="508851" cy="478711"/>
            <a:chOff x="5972700" y="2330200"/>
            <a:chExt cx="411625" cy="387275"/>
          </a:xfrm>
        </p:grpSpPr>
        <p:sp>
          <p:nvSpPr>
            <p:cNvPr id="186" name="Google Shape;186;p1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" name="Google Shape;188;p18"/>
          <p:cNvGrpSpPr/>
          <p:nvPr/>
        </p:nvGrpSpPr>
        <p:grpSpPr>
          <a:xfrm>
            <a:off x="5861756" y="506558"/>
            <a:ext cx="524975" cy="832145"/>
            <a:chOff x="6718575" y="2318625"/>
            <a:chExt cx="256950" cy="407375"/>
          </a:xfrm>
        </p:grpSpPr>
        <p:sp>
          <p:nvSpPr>
            <p:cNvPr id="189" name="Google Shape;189;p1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" name="Google Shape;197;p18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8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8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8"/>
          <p:cNvSpPr txBox="1">
            <a:spLocks noGrp="1"/>
          </p:cNvSpPr>
          <p:nvPr>
            <p:ph type="ctrTitle"/>
          </p:nvPr>
        </p:nvSpPr>
        <p:spPr>
          <a:xfrm>
            <a:off x="2886100" y="1888150"/>
            <a:ext cx="3371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18"/>
          <p:cNvSpPr txBox="1">
            <a:spLocks noGrp="1"/>
          </p:cNvSpPr>
          <p:nvPr>
            <p:ph type="subTitle" idx="1"/>
          </p:nvPr>
        </p:nvSpPr>
        <p:spPr>
          <a:xfrm>
            <a:off x="2886100" y="2916252"/>
            <a:ext cx="33717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2000"/>
              <a:buNone/>
              <a:defRPr>
                <a:solidFill>
                  <a:srgbClr val="FFB600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9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9"/>
          <p:cNvSpPr/>
          <p:nvPr/>
        </p:nvSpPr>
        <p:spPr>
          <a:xfrm>
            <a:off x="3811800" y="-194800"/>
            <a:ext cx="1520400" cy="152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9"/>
          <p:cNvSpPr/>
          <p:nvPr/>
        </p:nvSpPr>
        <p:spPr>
          <a:xfrm>
            <a:off x="4982150" y="734775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9"/>
          <p:cNvSpPr/>
          <p:nvPr/>
        </p:nvSpPr>
        <p:spPr>
          <a:xfrm>
            <a:off x="3469949" y="810973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9"/>
          <p:cNvSpPr/>
          <p:nvPr/>
        </p:nvSpPr>
        <p:spPr>
          <a:xfrm>
            <a:off x="3109875" y="154418"/>
            <a:ext cx="508800" cy="5088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9"/>
          <p:cNvSpPr/>
          <p:nvPr/>
        </p:nvSpPr>
        <p:spPr>
          <a:xfrm>
            <a:off x="5395528" y="-85690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9"/>
          <p:cNvSpPr/>
          <p:nvPr/>
        </p:nvSpPr>
        <p:spPr>
          <a:xfrm>
            <a:off x="-140400" y="3784204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9"/>
          <p:cNvSpPr/>
          <p:nvPr/>
        </p:nvSpPr>
        <p:spPr>
          <a:xfrm>
            <a:off x="8079301" y="4416226"/>
            <a:ext cx="879300" cy="8793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9"/>
          <p:cNvSpPr/>
          <p:nvPr/>
        </p:nvSpPr>
        <p:spPr>
          <a:xfrm>
            <a:off x="407150" y="4701449"/>
            <a:ext cx="336900" cy="3369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8896576" y="4123321"/>
            <a:ext cx="292800" cy="2928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9"/>
          <p:cNvSpPr/>
          <p:nvPr/>
        </p:nvSpPr>
        <p:spPr>
          <a:xfrm>
            <a:off x="7800547" y="465330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9"/>
          <p:cNvSpPr/>
          <p:nvPr/>
        </p:nvSpPr>
        <p:spPr>
          <a:xfrm>
            <a:off x="8471997" y="4203227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9"/>
          <p:cNvSpPr/>
          <p:nvPr/>
        </p:nvSpPr>
        <p:spPr>
          <a:xfrm>
            <a:off x="528659" y="350927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9"/>
          <p:cNvSpPr/>
          <p:nvPr/>
        </p:nvSpPr>
        <p:spPr>
          <a:xfrm>
            <a:off x="8327788" y="4664713"/>
            <a:ext cx="382244" cy="382244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19"/>
          <p:cNvGrpSpPr/>
          <p:nvPr/>
        </p:nvGrpSpPr>
        <p:grpSpPr>
          <a:xfrm>
            <a:off x="154023" y="4093696"/>
            <a:ext cx="508851" cy="478711"/>
            <a:chOff x="5972700" y="2330200"/>
            <a:chExt cx="411625" cy="387275"/>
          </a:xfrm>
        </p:grpSpPr>
        <p:sp>
          <p:nvSpPr>
            <p:cNvPr id="219" name="Google Shape;219;p1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1" name="Google Shape;221;p19"/>
          <p:cNvGrpSpPr/>
          <p:nvPr/>
        </p:nvGrpSpPr>
        <p:grpSpPr>
          <a:xfrm>
            <a:off x="5222963" y="889724"/>
            <a:ext cx="292923" cy="464285"/>
            <a:chOff x="6718575" y="2318625"/>
            <a:chExt cx="256950" cy="407375"/>
          </a:xfrm>
        </p:grpSpPr>
        <p:sp>
          <p:nvSpPr>
            <p:cNvPr id="222" name="Google Shape;222;p1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" name="Google Shape;230;p19"/>
          <p:cNvSpPr txBox="1">
            <a:spLocks noGrp="1"/>
          </p:cNvSpPr>
          <p:nvPr>
            <p:ph type="body" idx="1"/>
          </p:nvPr>
        </p:nvSpPr>
        <p:spPr>
          <a:xfrm>
            <a:off x="1242275" y="1704600"/>
            <a:ext cx="66597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○"/>
              <a:defRPr sz="3000" i="1">
                <a:solidFill>
                  <a:srgbClr val="4A5C65"/>
                </a:solidFill>
              </a:defRPr>
            </a:lvl1pPr>
            <a:lvl2pPr marL="914400" lvl="1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2pPr>
            <a:lvl3pPr marL="1371600" lvl="2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3pPr>
            <a:lvl4pPr marL="1828800" lvl="3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4pPr>
            <a:lvl5pPr marL="2286000" lvl="4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5pPr>
            <a:lvl6pPr marL="2743200" lvl="5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6pPr>
            <a:lvl7pPr marL="3200400" lvl="6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7pPr>
            <a:lvl8pPr marL="3657600" lvl="7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8pPr>
            <a:lvl9pPr marL="4114800" lvl="8" indent="-41910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19"/>
          <p:cNvSpPr txBox="1"/>
          <p:nvPr/>
        </p:nvSpPr>
        <p:spPr>
          <a:xfrm>
            <a:off x="3593400" y="8930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9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9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9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0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0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0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0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0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0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0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0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0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0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0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0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0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0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8" name="Google Shape;248;p20"/>
          <p:cNvGrpSpPr/>
          <p:nvPr/>
        </p:nvGrpSpPr>
        <p:grpSpPr>
          <a:xfrm>
            <a:off x="8142372" y="4477571"/>
            <a:ext cx="508851" cy="478711"/>
            <a:chOff x="5972700" y="2330200"/>
            <a:chExt cx="411625" cy="387275"/>
          </a:xfrm>
        </p:grpSpPr>
        <p:sp>
          <p:nvSpPr>
            <p:cNvPr id="249" name="Google Shape;249;p2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" name="Google Shape;251;p20"/>
          <p:cNvGrpSpPr/>
          <p:nvPr/>
        </p:nvGrpSpPr>
        <p:grpSpPr>
          <a:xfrm>
            <a:off x="2139869" y="482541"/>
            <a:ext cx="398658" cy="631920"/>
            <a:chOff x="6718575" y="2318625"/>
            <a:chExt cx="256950" cy="407375"/>
          </a:xfrm>
        </p:grpSpPr>
        <p:sp>
          <p:nvSpPr>
            <p:cNvPr id="252" name="Google Shape;252;p2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0" name="Google Shape;260;p20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0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/>
            </a:lvl1pPr>
            <a:lvl2pPr marL="914400" lvl="1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2pPr>
            <a:lvl3pPr marL="1371600" lvl="2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3pPr>
            <a:lvl4pPr marL="1828800" lvl="3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4pPr>
            <a:lvl5pPr marL="2286000" lvl="4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5pPr>
            <a:lvl6pPr marL="2743200" lvl="5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6pPr>
            <a:lvl7pPr marL="3200400" lvl="6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7pPr>
            <a:lvl8pPr marL="3657600" lvl="7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8pPr>
            <a:lvl9pPr marL="4114800" lvl="8" indent="-3556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◦"/>
              <a:defRPr/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1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1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1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1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1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1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1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1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1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1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1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1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21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8" name="Google Shape;278;p21"/>
          <p:cNvGrpSpPr/>
          <p:nvPr/>
        </p:nvGrpSpPr>
        <p:grpSpPr>
          <a:xfrm>
            <a:off x="8142372" y="4477571"/>
            <a:ext cx="508851" cy="478711"/>
            <a:chOff x="5972700" y="2330200"/>
            <a:chExt cx="411625" cy="387275"/>
          </a:xfrm>
        </p:grpSpPr>
        <p:sp>
          <p:nvSpPr>
            <p:cNvPr id="279" name="Google Shape;279;p2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1" name="Google Shape;281;p21"/>
          <p:cNvGrpSpPr/>
          <p:nvPr/>
        </p:nvGrpSpPr>
        <p:grpSpPr>
          <a:xfrm>
            <a:off x="2139869" y="482541"/>
            <a:ext cx="398658" cy="631920"/>
            <a:chOff x="6718575" y="2318625"/>
            <a:chExt cx="256950" cy="407375"/>
          </a:xfrm>
        </p:grpSpPr>
        <p:sp>
          <p:nvSpPr>
            <p:cNvPr id="282" name="Google Shape;282;p2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0" name="Google Shape;290;p21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1"/>
          <p:cNvSpPr txBox="1">
            <a:spLocks noGrp="1"/>
          </p:cNvSpPr>
          <p:nvPr>
            <p:ph type="body" idx="1"/>
          </p:nvPr>
        </p:nvSpPr>
        <p:spPr>
          <a:xfrm>
            <a:off x="2830925" y="1200150"/>
            <a:ext cx="2516400" cy="31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292" name="Google Shape;292;p21"/>
          <p:cNvSpPr txBox="1">
            <a:spLocks noGrp="1"/>
          </p:cNvSpPr>
          <p:nvPr>
            <p:ph type="body" idx="2"/>
          </p:nvPr>
        </p:nvSpPr>
        <p:spPr>
          <a:xfrm>
            <a:off x="5651044" y="1200150"/>
            <a:ext cx="2671500" cy="31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2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2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2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2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2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2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2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2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2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22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2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2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2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9" name="Google Shape;309;p22"/>
          <p:cNvGrpSpPr/>
          <p:nvPr/>
        </p:nvGrpSpPr>
        <p:grpSpPr>
          <a:xfrm>
            <a:off x="8142372" y="4477571"/>
            <a:ext cx="508851" cy="478711"/>
            <a:chOff x="5972700" y="2330200"/>
            <a:chExt cx="411625" cy="387275"/>
          </a:xfrm>
        </p:grpSpPr>
        <p:sp>
          <p:nvSpPr>
            <p:cNvPr id="310" name="Google Shape;310;p2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2" name="Google Shape;312;p22"/>
          <p:cNvGrpSpPr/>
          <p:nvPr/>
        </p:nvGrpSpPr>
        <p:grpSpPr>
          <a:xfrm>
            <a:off x="2139869" y="482541"/>
            <a:ext cx="398658" cy="631920"/>
            <a:chOff x="6718575" y="2318625"/>
            <a:chExt cx="256950" cy="407375"/>
          </a:xfrm>
        </p:grpSpPr>
        <p:sp>
          <p:nvSpPr>
            <p:cNvPr id="313" name="Google Shape;313;p2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1" name="Google Shape;321;p22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22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3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3"/>
          <p:cNvSpPr/>
          <p:nvPr/>
        </p:nvSpPr>
        <p:spPr>
          <a:xfrm>
            <a:off x="794200" y="78224"/>
            <a:ext cx="141600" cy="1416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3"/>
          <p:cNvSpPr/>
          <p:nvPr/>
        </p:nvSpPr>
        <p:spPr>
          <a:xfrm>
            <a:off x="-140400" y="150205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3"/>
          <p:cNvSpPr/>
          <p:nvPr/>
        </p:nvSpPr>
        <p:spPr>
          <a:xfrm>
            <a:off x="8079301" y="377626"/>
            <a:ext cx="879300" cy="8793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3"/>
          <p:cNvSpPr/>
          <p:nvPr/>
        </p:nvSpPr>
        <p:spPr>
          <a:xfrm>
            <a:off x="696550" y="917625"/>
            <a:ext cx="336900" cy="3369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3"/>
          <p:cNvSpPr/>
          <p:nvPr/>
        </p:nvSpPr>
        <p:spPr>
          <a:xfrm>
            <a:off x="8924303" y="119381"/>
            <a:ext cx="292800" cy="2928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23"/>
          <p:cNvSpPr/>
          <p:nvPr/>
        </p:nvSpPr>
        <p:spPr>
          <a:xfrm>
            <a:off x="7724347" y="76710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3"/>
          <p:cNvSpPr/>
          <p:nvPr/>
        </p:nvSpPr>
        <p:spPr>
          <a:xfrm>
            <a:off x="8923937" y="451941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3"/>
          <p:cNvSpPr/>
          <p:nvPr/>
        </p:nvSpPr>
        <p:spPr>
          <a:xfrm>
            <a:off x="528659" y="-124724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3"/>
          <p:cNvSpPr/>
          <p:nvPr/>
        </p:nvSpPr>
        <p:spPr>
          <a:xfrm>
            <a:off x="8327788" y="626113"/>
            <a:ext cx="382244" cy="382244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4" name="Google Shape;334;p23"/>
          <p:cNvGrpSpPr/>
          <p:nvPr/>
        </p:nvGrpSpPr>
        <p:grpSpPr>
          <a:xfrm>
            <a:off x="154023" y="438902"/>
            <a:ext cx="508851" cy="478711"/>
            <a:chOff x="5972700" y="2330200"/>
            <a:chExt cx="411625" cy="387275"/>
          </a:xfrm>
        </p:grpSpPr>
        <p:sp>
          <p:nvSpPr>
            <p:cNvPr id="335" name="Google Shape;335;p2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7" name="Google Shape;337;p23"/>
          <p:cNvSpPr txBox="1">
            <a:spLocks noGrp="1"/>
          </p:cNvSpPr>
          <p:nvPr>
            <p:ph type="body" idx="1"/>
          </p:nvPr>
        </p:nvSpPr>
        <p:spPr>
          <a:xfrm>
            <a:off x="457200" y="41777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100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338" name="Google Shape;338;p23"/>
          <p:cNvSpPr/>
          <p:nvPr/>
        </p:nvSpPr>
        <p:spPr>
          <a:xfrm>
            <a:off x="7720375" y="103875"/>
            <a:ext cx="626400" cy="6264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9" name="Google Shape;339;p23"/>
          <p:cNvGrpSpPr/>
          <p:nvPr/>
        </p:nvGrpSpPr>
        <p:grpSpPr>
          <a:xfrm>
            <a:off x="7915426" y="229146"/>
            <a:ext cx="236882" cy="375437"/>
            <a:chOff x="6718575" y="2318625"/>
            <a:chExt cx="256950" cy="407375"/>
          </a:xfrm>
        </p:grpSpPr>
        <p:sp>
          <p:nvSpPr>
            <p:cNvPr id="340" name="Google Shape;340;p2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8" name="Google Shape;348;p23"/>
          <p:cNvSpPr txBox="1">
            <a:spLocks noGrp="1"/>
          </p:cNvSpPr>
          <p:nvPr>
            <p:ph type="sldNum" idx="12"/>
          </p:nvPr>
        </p:nvSpPr>
        <p:spPr>
          <a:xfrm>
            <a:off x="8117984" y="430368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4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24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24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4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24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24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4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4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4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4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4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24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4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4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4" name="Google Shape;364;p24"/>
          <p:cNvGrpSpPr/>
          <p:nvPr/>
        </p:nvGrpSpPr>
        <p:grpSpPr>
          <a:xfrm>
            <a:off x="8142372" y="4477571"/>
            <a:ext cx="508851" cy="478711"/>
            <a:chOff x="5972700" y="2330200"/>
            <a:chExt cx="411625" cy="387275"/>
          </a:xfrm>
        </p:grpSpPr>
        <p:sp>
          <p:nvSpPr>
            <p:cNvPr id="365" name="Google Shape;365;p2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7" name="Google Shape;367;p24"/>
          <p:cNvGrpSpPr/>
          <p:nvPr/>
        </p:nvGrpSpPr>
        <p:grpSpPr>
          <a:xfrm>
            <a:off x="545619" y="382391"/>
            <a:ext cx="398658" cy="631920"/>
            <a:chOff x="6718575" y="2318625"/>
            <a:chExt cx="256950" cy="407375"/>
          </a:xfrm>
        </p:grpSpPr>
        <p:sp>
          <p:nvSpPr>
            <p:cNvPr id="368" name="Google Shape;368;p2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6" name="Google Shape;376;p2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Aqua">
  <p:cSld name="BLANK_1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5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25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5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5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5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25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5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25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5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25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25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5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5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25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25"/>
          <p:cNvGrpSpPr/>
          <p:nvPr/>
        </p:nvGrpSpPr>
        <p:grpSpPr>
          <a:xfrm>
            <a:off x="8142372" y="4477571"/>
            <a:ext cx="508851" cy="478711"/>
            <a:chOff x="5972700" y="2330200"/>
            <a:chExt cx="411625" cy="387275"/>
          </a:xfrm>
        </p:grpSpPr>
        <p:sp>
          <p:nvSpPr>
            <p:cNvPr id="393" name="Google Shape;393;p2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25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5" name="Google Shape;395;p25"/>
          <p:cNvGrpSpPr/>
          <p:nvPr/>
        </p:nvGrpSpPr>
        <p:grpSpPr>
          <a:xfrm>
            <a:off x="545619" y="382391"/>
            <a:ext cx="398658" cy="631920"/>
            <a:chOff x="6718575" y="2318625"/>
            <a:chExt cx="256950" cy="407375"/>
          </a:xfrm>
        </p:grpSpPr>
        <p:sp>
          <p:nvSpPr>
            <p:cNvPr id="396" name="Google Shape;396;p2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2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2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2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Magenta">
  <p:cSld name="BLANK_1_1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6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26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26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6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26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6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26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6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26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6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26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26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26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C40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9" name="Google Shape;419;p26"/>
          <p:cNvGrpSpPr/>
          <p:nvPr/>
        </p:nvGrpSpPr>
        <p:grpSpPr>
          <a:xfrm>
            <a:off x="8142372" y="4477571"/>
            <a:ext cx="508851" cy="478711"/>
            <a:chOff x="5972700" y="2330200"/>
            <a:chExt cx="411625" cy="387275"/>
          </a:xfrm>
        </p:grpSpPr>
        <p:sp>
          <p:nvSpPr>
            <p:cNvPr id="420" name="Google Shape;420;p2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2" name="Google Shape;422;p26"/>
          <p:cNvGrpSpPr/>
          <p:nvPr/>
        </p:nvGrpSpPr>
        <p:grpSpPr>
          <a:xfrm>
            <a:off x="545619" y="382391"/>
            <a:ext cx="398658" cy="631920"/>
            <a:chOff x="6718575" y="2318625"/>
            <a:chExt cx="256950" cy="407375"/>
          </a:xfrm>
        </p:grpSpPr>
        <p:sp>
          <p:nvSpPr>
            <p:cNvPr id="423" name="Google Shape;423;p2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1" name="Google Shape;431;p26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2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8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8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8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8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8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28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28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8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8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8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28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9" name="Google Shape;449;p28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450" name="Google Shape;450;p2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2" name="Google Shape;452;p28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453" name="Google Shape;453;p2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2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2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1" name="Google Shape;461;p28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2" name="Google Shape;462;p28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8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8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2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9"/>
          <p:cNvSpPr/>
          <p:nvPr/>
        </p:nvSpPr>
        <p:spPr>
          <a:xfrm>
            <a:off x="0" y="0"/>
            <a:ext cx="9144000" cy="5157300"/>
          </a:xfrm>
          <a:prstGeom prst="frame">
            <a:avLst>
              <a:gd name="adj1" fmla="val 792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9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29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9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29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29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29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9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9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9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9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9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9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9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1" name="Google Shape;481;p29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482" name="Google Shape;482;p2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4" name="Google Shape;484;p29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485" name="Google Shape;485;p2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3" name="Google Shape;493;p29"/>
          <p:cNvSpPr txBox="1">
            <a:spLocks noGrp="1"/>
          </p:cNvSpPr>
          <p:nvPr>
            <p:ph type="sldNum" idx="12"/>
          </p:nvPr>
        </p:nvSpPr>
        <p:spPr>
          <a:xfrm>
            <a:off x="195059" y="45248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4" name="Google Shape;494;p29"/>
          <p:cNvSpPr/>
          <p:nvPr/>
        </p:nvSpPr>
        <p:spPr>
          <a:xfrm>
            <a:off x="207325" y="4267950"/>
            <a:ext cx="774600" cy="8229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Yellow">
  <p:cSld name="BLANK_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0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30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30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30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30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30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30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30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30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30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30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30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30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30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0" name="Google Shape;510;p30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511" name="Google Shape;511;p3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3" name="Google Shape;513;p30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514" name="Google Shape;514;p3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2" name="Google Shape;522;p30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1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31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31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31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31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31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31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31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31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31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31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31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31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31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8" name="Google Shape;538;p31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539" name="Google Shape;539;p3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1" name="Google Shape;541;p31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542" name="Google Shape;542;p3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3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3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3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0" name="Google Shape;550;p31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31"/>
          <p:cNvSpPr txBox="1">
            <a:spLocks noGrp="1"/>
          </p:cNvSpPr>
          <p:nvPr>
            <p:ph type="body" idx="1"/>
          </p:nvPr>
        </p:nvSpPr>
        <p:spPr>
          <a:xfrm>
            <a:off x="2683000" y="1428750"/>
            <a:ext cx="1858800" cy="27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552" name="Google Shape;552;p31"/>
          <p:cNvSpPr txBox="1">
            <a:spLocks noGrp="1"/>
          </p:cNvSpPr>
          <p:nvPr>
            <p:ph type="body" idx="2"/>
          </p:nvPr>
        </p:nvSpPr>
        <p:spPr>
          <a:xfrm>
            <a:off x="4637114" y="1428750"/>
            <a:ext cx="1858800" cy="27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553" name="Google Shape;553;p31"/>
          <p:cNvSpPr txBox="1">
            <a:spLocks noGrp="1"/>
          </p:cNvSpPr>
          <p:nvPr>
            <p:ph type="body" idx="3"/>
          </p:nvPr>
        </p:nvSpPr>
        <p:spPr>
          <a:xfrm>
            <a:off x="6591228" y="1428750"/>
            <a:ext cx="1858800" cy="27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554" name="Google Shape;554;p31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2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32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32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32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32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32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32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32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32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32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32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32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8" name="Google Shape;568;p32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569" name="Google Shape;569;p3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1" name="Google Shape;571;p32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572" name="Google Shape;572;p3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0" name="Google Shape;580;p32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32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32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32"/>
          <p:cNvSpPr txBox="1">
            <a:spLocks noGrp="1"/>
          </p:cNvSpPr>
          <p:nvPr>
            <p:ph type="ctrTitle"/>
          </p:nvPr>
        </p:nvSpPr>
        <p:spPr>
          <a:xfrm>
            <a:off x="2886100" y="1888150"/>
            <a:ext cx="3371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9pPr>
          </a:lstStyle>
          <a:p>
            <a:endParaRPr/>
          </a:p>
        </p:txBody>
      </p:sp>
      <p:sp>
        <p:nvSpPr>
          <p:cNvPr id="584" name="Google Shape;584;p32"/>
          <p:cNvSpPr txBox="1">
            <a:spLocks noGrp="1"/>
          </p:cNvSpPr>
          <p:nvPr>
            <p:ph type="subTitle" idx="1"/>
          </p:nvPr>
        </p:nvSpPr>
        <p:spPr>
          <a:xfrm>
            <a:off x="2886100" y="2916252"/>
            <a:ext cx="33717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2000"/>
              <a:buNone/>
              <a:defRPr>
                <a:solidFill>
                  <a:srgbClr val="FFB600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9pPr>
          </a:lstStyle>
          <a:p>
            <a:endParaRPr/>
          </a:p>
        </p:txBody>
      </p:sp>
      <p:sp>
        <p:nvSpPr>
          <p:cNvPr id="585" name="Google Shape;585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3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33"/>
          <p:cNvSpPr/>
          <p:nvPr/>
        </p:nvSpPr>
        <p:spPr>
          <a:xfrm>
            <a:off x="3811800" y="-194800"/>
            <a:ext cx="1520400" cy="152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33"/>
          <p:cNvSpPr/>
          <p:nvPr/>
        </p:nvSpPr>
        <p:spPr>
          <a:xfrm>
            <a:off x="4982150" y="734775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33"/>
          <p:cNvSpPr/>
          <p:nvPr/>
        </p:nvSpPr>
        <p:spPr>
          <a:xfrm>
            <a:off x="3469949" y="810973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33"/>
          <p:cNvSpPr/>
          <p:nvPr/>
        </p:nvSpPr>
        <p:spPr>
          <a:xfrm>
            <a:off x="3109875" y="154418"/>
            <a:ext cx="508800" cy="5088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33"/>
          <p:cNvSpPr/>
          <p:nvPr/>
        </p:nvSpPr>
        <p:spPr>
          <a:xfrm>
            <a:off x="5395528" y="-85690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33"/>
          <p:cNvSpPr/>
          <p:nvPr/>
        </p:nvSpPr>
        <p:spPr>
          <a:xfrm>
            <a:off x="-140400" y="3784204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33"/>
          <p:cNvSpPr/>
          <p:nvPr/>
        </p:nvSpPr>
        <p:spPr>
          <a:xfrm>
            <a:off x="8079301" y="4416226"/>
            <a:ext cx="879300" cy="8793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33"/>
          <p:cNvSpPr/>
          <p:nvPr/>
        </p:nvSpPr>
        <p:spPr>
          <a:xfrm>
            <a:off x="407150" y="4701449"/>
            <a:ext cx="336900" cy="3369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33"/>
          <p:cNvSpPr/>
          <p:nvPr/>
        </p:nvSpPr>
        <p:spPr>
          <a:xfrm>
            <a:off x="8896576" y="4123321"/>
            <a:ext cx="292800" cy="2928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33"/>
          <p:cNvSpPr/>
          <p:nvPr/>
        </p:nvSpPr>
        <p:spPr>
          <a:xfrm>
            <a:off x="7800547" y="465330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33"/>
          <p:cNvSpPr/>
          <p:nvPr/>
        </p:nvSpPr>
        <p:spPr>
          <a:xfrm>
            <a:off x="8471997" y="4203227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33"/>
          <p:cNvSpPr/>
          <p:nvPr/>
        </p:nvSpPr>
        <p:spPr>
          <a:xfrm>
            <a:off x="528659" y="350927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33"/>
          <p:cNvSpPr/>
          <p:nvPr/>
        </p:nvSpPr>
        <p:spPr>
          <a:xfrm>
            <a:off x="8327788" y="4664713"/>
            <a:ext cx="382244" cy="382244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1" name="Google Shape;601;p33"/>
          <p:cNvGrpSpPr/>
          <p:nvPr/>
        </p:nvGrpSpPr>
        <p:grpSpPr>
          <a:xfrm>
            <a:off x="154026" y="4093698"/>
            <a:ext cx="508851" cy="478711"/>
            <a:chOff x="5972700" y="2330200"/>
            <a:chExt cx="411625" cy="387275"/>
          </a:xfrm>
        </p:grpSpPr>
        <p:sp>
          <p:nvSpPr>
            <p:cNvPr id="602" name="Google Shape;602;p3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4" name="Google Shape;604;p33"/>
          <p:cNvGrpSpPr/>
          <p:nvPr/>
        </p:nvGrpSpPr>
        <p:grpSpPr>
          <a:xfrm>
            <a:off x="5222963" y="889722"/>
            <a:ext cx="292923" cy="464285"/>
            <a:chOff x="6718575" y="2318625"/>
            <a:chExt cx="256950" cy="407375"/>
          </a:xfrm>
        </p:grpSpPr>
        <p:sp>
          <p:nvSpPr>
            <p:cNvPr id="605" name="Google Shape;605;p3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3" name="Google Shape;613;p33"/>
          <p:cNvSpPr txBox="1">
            <a:spLocks noGrp="1"/>
          </p:cNvSpPr>
          <p:nvPr>
            <p:ph type="body" idx="1"/>
          </p:nvPr>
        </p:nvSpPr>
        <p:spPr>
          <a:xfrm>
            <a:off x="1242275" y="1704600"/>
            <a:ext cx="66597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○"/>
              <a:defRPr sz="3000" i="1">
                <a:solidFill>
                  <a:srgbClr val="4A5C65"/>
                </a:solidFill>
              </a:defRPr>
            </a:lvl1pPr>
            <a:lvl2pPr marL="914400" lvl="1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2pPr>
            <a:lvl3pPr marL="1371600" lvl="2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3pPr>
            <a:lvl4pPr marL="1828800" lvl="3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4pPr>
            <a:lvl5pPr marL="2286000" lvl="4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5pPr>
            <a:lvl6pPr marL="2743200" lvl="5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6pPr>
            <a:lvl7pPr marL="3200400" lvl="6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7pPr>
            <a:lvl8pPr marL="3657600" lvl="7" indent="-4191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8pPr>
            <a:lvl9pPr marL="4114800" lvl="8" indent="-41910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9pPr>
          </a:lstStyle>
          <a:p>
            <a:endParaRPr/>
          </a:p>
        </p:txBody>
      </p:sp>
      <p:sp>
        <p:nvSpPr>
          <p:cNvPr id="614" name="Google Shape;614;p33"/>
          <p:cNvSpPr txBox="1"/>
          <p:nvPr/>
        </p:nvSpPr>
        <p:spPr>
          <a:xfrm>
            <a:off x="3593400" y="8930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9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9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3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34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34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34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34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34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34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34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34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34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34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34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34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34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34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1" name="Google Shape;631;p34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632" name="Google Shape;632;p3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4" name="Google Shape;634;p34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635" name="Google Shape;635;p3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3" name="Google Shape;643;p34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44" name="Google Shape;644;p34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/>
            </a:lvl1pPr>
            <a:lvl2pPr marL="914400" lvl="1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2pPr>
            <a:lvl3pPr marL="1371600" lvl="2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3pPr>
            <a:lvl4pPr marL="1828800" lvl="3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4pPr>
            <a:lvl5pPr marL="2286000" lvl="4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5pPr>
            <a:lvl6pPr marL="2743200" lvl="5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6pPr>
            <a:lvl7pPr marL="3200400" lvl="6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7pPr>
            <a:lvl8pPr marL="3657600" lvl="7" indent="-355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8pPr>
            <a:lvl9pPr marL="4114800" lvl="8" indent="-3556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◦"/>
              <a:defRPr/>
            </a:lvl9pPr>
          </a:lstStyle>
          <a:p>
            <a:endParaRPr/>
          </a:p>
        </p:txBody>
      </p:sp>
      <p:sp>
        <p:nvSpPr>
          <p:cNvPr id="645" name="Google Shape;645;p3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5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35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35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35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35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35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35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35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35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35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35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35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35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35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1" name="Google Shape;661;p35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662" name="Google Shape;662;p3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4" name="Google Shape;664;p35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665" name="Google Shape;665;p3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3" name="Google Shape;673;p35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74" name="Google Shape;674;p35"/>
          <p:cNvSpPr txBox="1">
            <a:spLocks noGrp="1"/>
          </p:cNvSpPr>
          <p:nvPr>
            <p:ph type="body" idx="1"/>
          </p:nvPr>
        </p:nvSpPr>
        <p:spPr>
          <a:xfrm>
            <a:off x="2830925" y="1200150"/>
            <a:ext cx="2516400" cy="31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675" name="Google Shape;675;p35"/>
          <p:cNvSpPr txBox="1">
            <a:spLocks noGrp="1"/>
          </p:cNvSpPr>
          <p:nvPr>
            <p:ph type="body" idx="2"/>
          </p:nvPr>
        </p:nvSpPr>
        <p:spPr>
          <a:xfrm>
            <a:off x="5651044" y="1200150"/>
            <a:ext cx="2671500" cy="31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676" name="Google Shape;676;p3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36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36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36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36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36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36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36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36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36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36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36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36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36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2" name="Google Shape;692;p36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693" name="Google Shape;693;p3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3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5" name="Google Shape;695;p36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696" name="Google Shape;696;p3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3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3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3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3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3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3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3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4" name="Google Shape;704;p36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3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37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37"/>
          <p:cNvSpPr/>
          <p:nvPr/>
        </p:nvSpPr>
        <p:spPr>
          <a:xfrm>
            <a:off x="794200" y="78224"/>
            <a:ext cx="141600" cy="1416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37"/>
          <p:cNvSpPr/>
          <p:nvPr/>
        </p:nvSpPr>
        <p:spPr>
          <a:xfrm>
            <a:off x="-140400" y="150205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37"/>
          <p:cNvSpPr/>
          <p:nvPr/>
        </p:nvSpPr>
        <p:spPr>
          <a:xfrm>
            <a:off x="8079301" y="377626"/>
            <a:ext cx="879300" cy="8793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37"/>
          <p:cNvSpPr/>
          <p:nvPr/>
        </p:nvSpPr>
        <p:spPr>
          <a:xfrm>
            <a:off x="696550" y="917625"/>
            <a:ext cx="336900" cy="3369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37"/>
          <p:cNvSpPr/>
          <p:nvPr/>
        </p:nvSpPr>
        <p:spPr>
          <a:xfrm>
            <a:off x="8924303" y="119381"/>
            <a:ext cx="292800" cy="2928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37"/>
          <p:cNvSpPr/>
          <p:nvPr/>
        </p:nvSpPr>
        <p:spPr>
          <a:xfrm>
            <a:off x="7724347" y="76710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37"/>
          <p:cNvSpPr/>
          <p:nvPr/>
        </p:nvSpPr>
        <p:spPr>
          <a:xfrm>
            <a:off x="8923937" y="451941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37"/>
          <p:cNvSpPr/>
          <p:nvPr/>
        </p:nvSpPr>
        <p:spPr>
          <a:xfrm>
            <a:off x="528659" y="-124724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37"/>
          <p:cNvSpPr/>
          <p:nvPr/>
        </p:nvSpPr>
        <p:spPr>
          <a:xfrm>
            <a:off x="8327788" y="626113"/>
            <a:ext cx="382244" cy="382244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7" name="Google Shape;717;p37"/>
          <p:cNvGrpSpPr/>
          <p:nvPr/>
        </p:nvGrpSpPr>
        <p:grpSpPr>
          <a:xfrm>
            <a:off x="154026" y="438904"/>
            <a:ext cx="508851" cy="478711"/>
            <a:chOff x="5972700" y="2330200"/>
            <a:chExt cx="411625" cy="387275"/>
          </a:xfrm>
        </p:grpSpPr>
        <p:sp>
          <p:nvSpPr>
            <p:cNvPr id="718" name="Google Shape;718;p3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37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0" name="Google Shape;720;p37"/>
          <p:cNvSpPr txBox="1">
            <a:spLocks noGrp="1"/>
          </p:cNvSpPr>
          <p:nvPr>
            <p:ph type="body" idx="1"/>
          </p:nvPr>
        </p:nvSpPr>
        <p:spPr>
          <a:xfrm>
            <a:off x="457200" y="41777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360"/>
              </a:spcBef>
              <a:spcAft>
                <a:spcPts val="100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721" name="Google Shape;721;p37"/>
          <p:cNvSpPr/>
          <p:nvPr/>
        </p:nvSpPr>
        <p:spPr>
          <a:xfrm>
            <a:off x="7720375" y="103875"/>
            <a:ext cx="626400" cy="6264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2" name="Google Shape;722;p37"/>
          <p:cNvGrpSpPr/>
          <p:nvPr/>
        </p:nvGrpSpPr>
        <p:grpSpPr>
          <a:xfrm>
            <a:off x="7915421" y="229147"/>
            <a:ext cx="236882" cy="375437"/>
            <a:chOff x="6718575" y="2318625"/>
            <a:chExt cx="256950" cy="407375"/>
          </a:xfrm>
        </p:grpSpPr>
        <p:sp>
          <p:nvSpPr>
            <p:cNvPr id="723" name="Google Shape;723;p3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3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3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3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3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3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1" name="Google Shape;731;p37"/>
          <p:cNvSpPr txBox="1">
            <a:spLocks noGrp="1"/>
          </p:cNvSpPr>
          <p:nvPr>
            <p:ph type="sldNum" idx="12"/>
          </p:nvPr>
        </p:nvSpPr>
        <p:spPr>
          <a:xfrm>
            <a:off x="8117984" y="430368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3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38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38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>
              <a:alpha val="7960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38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38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38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38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38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38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Google Shape;742;p38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38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38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38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38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7" name="Google Shape;747;p38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748" name="Google Shape;748;p3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3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0" name="Google Shape;750;p38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751" name="Google Shape;751;p3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3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3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3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3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3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3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3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9" name="Google Shape;759;p38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Aqua">
  <p:cSld name="BLANK_1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9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39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39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Google Shape;764;p39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39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6" name="Google Shape;766;p39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39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8" name="Google Shape;768;p39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39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2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39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39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39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39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39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5" name="Google Shape;775;p39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776" name="Google Shape;776;p3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8" name="Google Shape;778;p39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779" name="Google Shape;779;p3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7" name="Google Shape;787;p39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Magenta">
  <p:cSld name="BLANK_1_1_1"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40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40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40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40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40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40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40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40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40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40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40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40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40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C40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2" name="Google Shape;802;p40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803" name="Google Shape;803;p4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5" name="Google Shape;805;p40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806" name="Google Shape;806;p4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4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0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4" name="Google Shape;814;p40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40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7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435" name="Google Shape;435;p27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  <a:defRPr sz="2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436" name="Google Shape;436;p2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41"/>
          <p:cNvSpPr txBox="1"/>
          <p:nvPr/>
        </p:nvSpPr>
        <p:spPr>
          <a:xfrm>
            <a:off x="4025415" y="1678225"/>
            <a:ext cx="70371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21" name="Google Shape;821;p41"/>
          <p:cNvSpPr txBox="1"/>
          <p:nvPr/>
        </p:nvSpPr>
        <p:spPr>
          <a:xfrm>
            <a:off x="6444175" y="3711550"/>
            <a:ext cx="70371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Saba Akhyani</a:t>
            </a:r>
            <a:endParaRPr sz="18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22" name="Google Shape;822;p41"/>
          <p:cNvSpPr txBox="1"/>
          <p:nvPr/>
        </p:nvSpPr>
        <p:spPr>
          <a:xfrm>
            <a:off x="2661475" y="2173311"/>
            <a:ext cx="3721500" cy="19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dirty="0">
                <a:latin typeface="Lato"/>
                <a:ea typeface="Lato"/>
                <a:cs typeface="Lato"/>
                <a:sym typeface="Lato"/>
              </a:rPr>
              <a:t>The treasure </a:t>
            </a:r>
            <a:r>
              <a:rPr lang="en" sz="1800" b="1" dirty="0" smtClean="0">
                <a:latin typeface="Lato"/>
                <a:ea typeface="Lato"/>
                <a:cs typeface="Lato"/>
                <a:sym typeface="Lato"/>
              </a:rPr>
              <a:t>hunt: Encouraging physical activity for arthritis patients</a:t>
            </a:r>
            <a:endParaRPr sz="18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3" name="Google Shape;823;p41"/>
          <p:cNvSpPr txBox="1"/>
          <p:nvPr/>
        </p:nvSpPr>
        <p:spPr>
          <a:xfrm>
            <a:off x="6444175" y="4532650"/>
            <a:ext cx="70983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IAT 806 – Interdisciplinary approaches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To artistic programming</a:t>
            </a:r>
            <a:endParaRPr sz="1100" b="0" i="0" u="none" strike="noStrike" cap="none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24" name="Google Shape;824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42"/>
          <p:cNvSpPr txBox="1">
            <a:spLocks noGrp="1"/>
          </p:cNvSpPr>
          <p:nvPr>
            <p:ph type="sldNum" idx="12"/>
          </p:nvPr>
        </p:nvSpPr>
        <p:spPr>
          <a:xfrm>
            <a:off x="195059" y="45248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830" name="Google Shape;830;p42"/>
          <p:cNvSpPr txBox="1">
            <a:spLocks noGrp="1"/>
          </p:cNvSpPr>
          <p:nvPr>
            <p:ph type="ctrTitle" idx="4294967295"/>
          </p:nvPr>
        </p:nvSpPr>
        <p:spPr>
          <a:xfrm>
            <a:off x="1371600" y="554650"/>
            <a:ext cx="6593700" cy="12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r>
              <a:rPr lang="en-US" sz="3000" b="0" i="0" u="none" strike="noStrike" cap="none" dirty="0" smtClean="0">
                <a:solidFill>
                  <a:srgbClr val="FFB600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Introduction</a:t>
            </a:r>
            <a:endParaRPr sz="3000" b="0" i="0" u="none" strike="noStrike" cap="none" dirty="0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 dirty="0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 dirty="0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31" name="Google Shape;831;p42"/>
          <p:cNvSpPr txBox="1">
            <a:spLocks noGrp="1"/>
          </p:cNvSpPr>
          <p:nvPr>
            <p:ph type="body" idx="4294967295"/>
          </p:nvPr>
        </p:nvSpPr>
        <p:spPr>
          <a:xfrm>
            <a:off x="1038475" y="1204625"/>
            <a:ext cx="71592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What? 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Char char="-"/>
            </a:pPr>
            <a:r>
              <a:rPr lang="en" sz="1700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Promoting </a:t>
            </a:r>
            <a:r>
              <a:rPr lang="en" sz="17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physical activity </a:t>
            </a:r>
            <a:endParaRPr lang="en" sz="1700" dirty="0" smtClean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Char char="-"/>
            </a:pPr>
            <a:r>
              <a:rPr lang="en-US" sz="1700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Target </a:t>
            </a:r>
            <a:r>
              <a:rPr lang="en-US" sz="17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Users : Arthritis </a:t>
            </a:r>
            <a:r>
              <a:rPr lang="en-US" sz="1700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patients</a:t>
            </a:r>
            <a:endParaRPr sz="17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Char char="-"/>
            </a:pPr>
            <a:r>
              <a:rPr lang="en" sz="17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Investigate elderly arthritis patients experience and feedback on TreasureHunt, especially how they felt about the difficulty of the game interactions and the ease of control.</a:t>
            </a:r>
            <a:endParaRPr sz="17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  </a:t>
            </a:r>
            <a:endParaRPr sz="11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None/>
            </a:pPr>
            <a:endParaRPr dirty="0"/>
          </a:p>
        </p:txBody>
      </p:sp>
      <p:pic>
        <p:nvPicPr>
          <p:cNvPr id="832" name="Google Shape;832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79650" y="3503550"/>
            <a:ext cx="2517174" cy="14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43"/>
          <p:cNvSpPr txBox="1">
            <a:spLocks noGrp="1"/>
          </p:cNvSpPr>
          <p:nvPr>
            <p:ph type="sldNum" idx="12"/>
          </p:nvPr>
        </p:nvSpPr>
        <p:spPr>
          <a:xfrm>
            <a:off x="195059" y="45248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838" name="Google Shape;838;p43"/>
          <p:cNvSpPr txBox="1">
            <a:spLocks noGrp="1"/>
          </p:cNvSpPr>
          <p:nvPr>
            <p:ph type="ctrTitle" idx="4294967295"/>
          </p:nvPr>
        </p:nvSpPr>
        <p:spPr>
          <a:xfrm>
            <a:off x="1371600" y="554650"/>
            <a:ext cx="6593700" cy="12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r>
              <a:rPr lang="en-US" sz="3000" b="0" i="0" u="none" strike="noStrike" cap="none" dirty="0" smtClean="0">
                <a:solidFill>
                  <a:srgbClr val="FFB600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Motivation</a:t>
            </a:r>
            <a:endParaRPr sz="3000" b="0" i="0" u="none" strike="noStrike" cap="none" dirty="0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 dirty="0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 dirty="0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39" name="Google Shape;839;p43"/>
          <p:cNvSpPr txBox="1">
            <a:spLocks noGrp="1"/>
          </p:cNvSpPr>
          <p:nvPr>
            <p:ph type="body" idx="4294967295"/>
          </p:nvPr>
        </p:nvSpPr>
        <p:spPr>
          <a:xfrm>
            <a:off x="1038475" y="1204625"/>
            <a:ext cx="7159200" cy="16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Why?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 i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-"/>
            </a:pPr>
            <a:r>
              <a:rPr lang="en" sz="1800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Motivation to move!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100" i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  </a:t>
            </a:r>
            <a:endParaRPr sz="11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None/>
            </a:pPr>
            <a:endParaRPr dirty="0"/>
          </a:p>
        </p:txBody>
      </p:sp>
      <p:pic>
        <p:nvPicPr>
          <p:cNvPr id="840" name="Google Shape;840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18318" y="1019138"/>
            <a:ext cx="4192874" cy="235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24783" y="694112"/>
            <a:ext cx="3767551" cy="31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43"/>
          <p:cNvSpPr txBox="1">
            <a:spLocks noGrp="1"/>
          </p:cNvSpPr>
          <p:nvPr>
            <p:ph type="body" idx="4294967295"/>
          </p:nvPr>
        </p:nvSpPr>
        <p:spPr>
          <a:xfrm>
            <a:off x="1038475" y="2035025"/>
            <a:ext cx="71592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 i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-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Arthritis patients: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-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Affects 1 in 100 in Canada.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-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Painful!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-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Important for maintaining their disease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100" i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  </a:t>
            </a:r>
            <a:endParaRPr sz="11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4"/>
          <p:cNvSpPr txBox="1">
            <a:spLocks noGrp="1"/>
          </p:cNvSpPr>
          <p:nvPr>
            <p:ph type="sldNum" idx="12"/>
          </p:nvPr>
        </p:nvSpPr>
        <p:spPr>
          <a:xfrm>
            <a:off x="195059" y="45248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4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848" name="Google Shape;848;p44"/>
          <p:cNvSpPr txBox="1">
            <a:spLocks noGrp="1"/>
          </p:cNvSpPr>
          <p:nvPr>
            <p:ph type="ctrTitle" idx="4294967295"/>
          </p:nvPr>
        </p:nvSpPr>
        <p:spPr>
          <a:xfrm>
            <a:off x="1371600" y="554650"/>
            <a:ext cx="6593700" cy="12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r>
              <a:rPr lang="en" sz="3000">
                <a:solidFill>
                  <a:srgbClr val="FFB600"/>
                </a:solidFill>
              </a:rPr>
              <a:t>Related Works:</a:t>
            </a:r>
            <a:endParaRPr sz="3000" b="0" i="0" u="none" strike="noStrike" cap="none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49" name="Google Shape;849;p44"/>
          <p:cNvSpPr txBox="1">
            <a:spLocks noGrp="1"/>
          </p:cNvSpPr>
          <p:nvPr>
            <p:ph type="body" idx="4294967295"/>
          </p:nvPr>
        </p:nvSpPr>
        <p:spPr>
          <a:xfrm>
            <a:off x="1038475" y="1204625"/>
            <a:ext cx="7159200" cy="16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-"/>
            </a:pP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Home-based Taichi ( Brismee et al, 2007)</a:t>
            </a: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-"/>
            </a:pPr>
            <a:r>
              <a:rPr lang="en" sz="1800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ExerPong </a:t>
            </a:r>
            <a:r>
              <a:rPr lang="en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 Muñoz et al, </a:t>
            </a:r>
            <a:r>
              <a:rPr lang="en" sz="1800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2018)</a:t>
            </a:r>
            <a:endParaRPr lang="en"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-"/>
            </a:pPr>
            <a:r>
              <a:rPr lang="en-US" sz="1800" dirty="0" err="1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FitPet</a:t>
            </a:r>
            <a:r>
              <a:rPr lang="en-US" sz="1800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(Xin et al, 2015)</a:t>
            </a:r>
          </a:p>
          <a:p>
            <a:pPr marL="4572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</a:pPr>
            <a:endParaRPr sz="1800" dirty="0" smtClean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100" i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  </a:t>
            </a:r>
            <a:endParaRPr sz="11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None/>
            </a:pPr>
            <a:endParaRPr dirty="0"/>
          </a:p>
        </p:txBody>
      </p:sp>
      <p:pic>
        <p:nvPicPr>
          <p:cNvPr id="852" name="Google Shape;85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8958" y="1489718"/>
            <a:ext cx="2722761" cy="200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1" name="Google Shape;85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8129" y="2143138"/>
            <a:ext cx="2907848" cy="1954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0" name="Google Shape;850;p4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16157" y="1678464"/>
            <a:ext cx="2764468" cy="20996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5"/>
          <p:cNvSpPr txBox="1">
            <a:spLocks noGrp="1"/>
          </p:cNvSpPr>
          <p:nvPr>
            <p:ph type="sldNum" idx="12"/>
          </p:nvPr>
        </p:nvSpPr>
        <p:spPr>
          <a:xfrm>
            <a:off x="195059" y="45248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5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858" name="Google Shape;858;p45"/>
          <p:cNvSpPr txBox="1">
            <a:spLocks noGrp="1"/>
          </p:cNvSpPr>
          <p:nvPr>
            <p:ph type="ctrTitle" idx="4294967295"/>
          </p:nvPr>
        </p:nvSpPr>
        <p:spPr>
          <a:xfrm>
            <a:off x="1371600" y="554650"/>
            <a:ext cx="6593700" cy="12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r>
              <a:rPr lang="en" sz="3000">
                <a:solidFill>
                  <a:srgbClr val="FFB600"/>
                </a:solidFill>
              </a:rPr>
              <a:t>Research Goal</a:t>
            </a:r>
            <a:endParaRPr sz="3000" b="0" i="0" u="none" strike="noStrike" cap="none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59" name="Google Shape;859;p45"/>
          <p:cNvSpPr txBox="1">
            <a:spLocks noGrp="1"/>
          </p:cNvSpPr>
          <p:nvPr>
            <p:ph type="body" idx="4294967295"/>
          </p:nvPr>
        </p:nvSpPr>
        <p:spPr>
          <a:xfrm>
            <a:off x="1038475" y="1204625"/>
            <a:ext cx="71592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So what?</a:t>
            </a: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○"/>
            </a:pPr>
            <a:r>
              <a:rPr lang="en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Game to promote physical activity for arthritis patients</a:t>
            </a: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○"/>
            </a:pPr>
            <a:r>
              <a:rPr lang="en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More motivation ?</a:t>
            </a: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○"/>
            </a:pPr>
            <a:r>
              <a:rPr lang="en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Get feedback on the task  ( difficulty / Game interactions)</a:t>
            </a: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lang="en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</a:pPr>
            <a:endParaRPr sz="18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100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</a:t>
            </a:r>
            <a:endParaRPr sz="11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860" name="Google Shape;86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0925" y="2999950"/>
            <a:ext cx="1849276" cy="184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46"/>
          <p:cNvSpPr txBox="1">
            <a:spLocks noGrp="1"/>
          </p:cNvSpPr>
          <p:nvPr>
            <p:ph type="sldNum" idx="12"/>
          </p:nvPr>
        </p:nvSpPr>
        <p:spPr>
          <a:xfrm>
            <a:off x="195059" y="45248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6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866" name="Google Shape;866;p46"/>
          <p:cNvSpPr txBox="1">
            <a:spLocks noGrp="1"/>
          </p:cNvSpPr>
          <p:nvPr>
            <p:ph type="ctrTitle" idx="4294967295"/>
          </p:nvPr>
        </p:nvSpPr>
        <p:spPr>
          <a:xfrm>
            <a:off x="1371600" y="554650"/>
            <a:ext cx="6593700" cy="12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r>
              <a:rPr lang="en" sz="3000">
                <a:solidFill>
                  <a:srgbClr val="FFB600"/>
                </a:solidFill>
              </a:rPr>
              <a:t>Method</a:t>
            </a:r>
            <a:endParaRPr sz="3000" b="0" i="0" u="none" strike="noStrike" cap="none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b="0" i="0" u="none" strike="noStrike" cap="none">
              <a:solidFill>
                <a:srgbClr val="FFB6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67" name="Google Shape;867;p46"/>
          <p:cNvSpPr txBox="1">
            <a:spLocks noGrp="1"/>
          </p:cNvSpPr>
          <p:nvPr>
            <p:ph type="body" idx="4294967295"/>
          </p:nvPr>
        </p:nvSpPr>
        <p:spPr>
          <a:xfrm>
            <a:off x="1038475" y="1204625"/>
            <a:ext cx="71592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	Design a Maze-Based Game !</a:t>
            </a: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lang="en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</a:pPr>
            <a:endParaRPr sz="18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100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</a:t>
            </a:r>
            <a:endParaRPr sz="11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868" name="Google Shape;86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0350" y="1927425"/>
            <a:ext cx="4036048" cy="284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47"/>
          <p:cNvSpPr txBox="1">
            <a:spLocks noGrp="1"/>
          </p:cNvSpPr>
          <p:nvPr>
            <p:ph type="sldNum" idx="12"/>
          </p:nvPr>
        </p:nvSpPr>
        <p:spPr>
          <a:xfrm>
            <a:off x="30909" y="45201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7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874" name="Google Shape;874;p47"/>
          <p:cNvSpPr txBox="1">
            <a:spLocks noGrp="1"/>
          </p:cNvSpPr>
          <p:nvPr>
            <p:ph type="ctrTitle" idx="4294967295"/>
          </p:nvPr>
        </p:nvSpPr>
        <p:spPr>
          <a:xfrm>
            <a:off x="1371600" y="554650"/>
            <a:ext cx="6593700" cy="12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r>
              <a:rPr lang="en-US" sz="3000" dirty="0" smtClean="0">
                <a:solidFill>
                  <a:srgbClr val="FFB600"/>
                </a:solidFill>
                <a:latin typeface="Lato Light"/>
                <a:ea typeface="Lato Light"/>
                <a:cs typeface="Lato Light"/>
                <a:sym typeface="Lato Light"/>
              </a:rPr>
              <a:t>Demo</a:t>
            </a:r>
            <a:endParaRPr dirty="0">
              <a:latin typeface="Lato Light"/>
              <a:ea typeface="Lato Light"/>
              <a:cs typeface="Lato Light"/>
              <a:sym typeface="La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i="0" u="none" strike="noStrike" cap="none" dirty="0">
              <a:solidFill>
                <a:srgbClr val="FFB6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i="0" u="none" strike="noStrike" cap="none" dirty="0">
              <a:solidFill>
                <a:srgbClr val="FFB6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6" name="5FC623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859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1123753"/>
            <a:ext cx="6041703" cy="33963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47"/>
          <p:cNvSpPr txBox="1">
            <a:spLocks noGrp="1"/>
          </p:cNvSpPr>
          <p:nvPr>
            <p:ph type="sldNum" idx="12"/>
          </p:nvPr>
        </p:nvSpPr>
        <p:spPr>
          <a:xfrm>
            <a:off x="30909" y="45201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8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874" name="Google Shape;874;p47"/>
          <p:cNvSpPr txBox="1">
            <a:spLocks noGrp="1"/>
          </p:cNvSpPr>
          <p:nvPr>
            <p:ph type="ctrTitle" idx="4294967295"/>
          </p:nvPr>
        </p:nvSpPr>
        <p:spPr>
          <a:xfrm>
            <a:off x="1371600" y="554650"/>
            <a:ext cx="6593700" cy="12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r>
              <a:rPr lang="en-US" sz="3000" dirty="0" smtClean="0">
                <a:solidFill>
                  <a:srgbClr val="FFB600"/>
                </a:solidFill>
                <a:latin typeface="Lato Light"/>
                <a:ea typeface="Lato Light"/>
                <a:cs typeface="Lato Light"/>
                <a:sym typeface="Lato Light"/>
              </a:rPr>
              <a:t>Future Works</a:t>
            </a:r>
            <a:endParaRPr dirty="0">
              <a:latin typeface="Lato Light"/>
              <a:ea typeface="Lato Light"/>
              <a:cs typeface="Lato Light"/>
              <a:sym typeface="La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i="0" u="none" strike="noStrike" cap="none" dirty="0">
              <a:solidFill>
                <a:srgbClr val="FFB6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i="0" u="none" strike="noStrike" cap="none" dirty="0">
              <a:solidFill>
                <a:srgbClr val="FFB6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" name="Google Shape;859;p45"/>
          <p:cNvSpPr txBox="1">
            <a:spLocks/>
          </p:cNvSpPr>
          <p:nvPr/>
        </p:nvSpPr>
        <p:spPr>
          <a:xfrm>
            <a:off x="1194118" y="1622413"/>
            <a:ext cx="71592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342900" indent="-342900">
              <a:buFontTx/>
              <a:buChar char="-"/>
            </a:pPr>
            <a:r>
              <a:rPr lang="en-US" sz="1800" dirty="0" smtClean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Change to 3D version!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Define better tasks for enhancing range of motion!</a:t>
            </a:r>
          </a:p>
          <a:p>
            <a:pPr marL="0" indent="0">
              <a:spcBef>
                <a:spcPts val="1000"/>
              </a:spcBef>
              <a:buFont typeface="Lato Light"/>
              <a:buNone/>
            </a:pPr>
            <a:r>
              <a:rPr lang="en-US" sz="1800" dirty="0" smtClean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  <a:p>
            <a:pPr marL="0" indent="0">
              <a:spcBef>
                <a:spcPts val="1000"/>
              </a:spcBef>
              <a:buFont typeface="Lato Light"/>
              <a:buNone/>
            </a:pPr>
            <a:endParaRPr lang="en-US" sz="1800" dirty="0" smtClean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indent="0">
              <a:spcBef>
                <a:spcPts val="1000"/>
              </a:spcBef>
              <a:buFont typeface="Lato Light"/>
              <a:buNone/>
            </a:pPr>
            <a:endParaRPr lang="en-US" sz="1800" dirty="0" smtClean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indent="0">
              <a:spcBef>
                <a:spcPts val="10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1050" b="1" i="1" dirty="0" smtClean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228600">
              <a:spcBef>
                <a:spcPts val="1000"/>
              </a:spcBef>
              <a:buClr>
                <a:schemeClr val="dk1"/>
              </a:buClr>
              <a:buSzPts val="1800"/>
              <a:buFont typeface="Lato"/>
              <a:buNone/>
            </a:pPr>
            <a:endParaRPr lang="en-US" sz="1600" dirty="0" smtClean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indent="0">
              <a:spcBef>
                <a:spcPts val="1000"/>
              </a:spcBef>
              <a:buFont typeface="Lato Light"/>
              <a:buNone/>
            </a:pPr>
            <a:endParaRPr lang="en-US" sz="1050" i="1" dirty="0" smtClean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indent="0">
              <a:spcBef>
                <a:spcPts val="1000"/>
              </a:spcBef>
              <a:buFont typeface="Lato Light"/>
              <a:buNone/>
            </a:pPr>
            <a:endParaRPr lang="en-US" sz="1800" dirty="0" smtClean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indent="0">
              <a:spcBef>
                <a:spcPts val="10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 smtClean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  </a:t>
            </a:r>
          </a:p>
          <a:p>
            <a:pPr marL="0" indent="0">
              <a:spcBef>
                <a:spcPts val="1000"/>
              </a:spcBef>
              <a:spcAft>
                <a:spcPts val="1000"/>
              </a:spcAft>
              <a:buFont typeface="Lato Light"/>
              <a:buNone/>
            </a:pPr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42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47"/>
          <p:cNvSpPr txBox="1">
            <a:spLocks noGrp="1"/>
          </p:cNvSpPr>
          <p:nvPr>
            <p:ph type="sldNum" idx="12"/>
          </p:nvPr>
        </p:nvSpPr>
        <p:spPr>
          <a:xfrm>
            <a:off x="30909" y="452011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9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874" name="Google Shape;874;p47"/>
          <p:cNvSpPr txBox="1">
            <a:spLocks noGrp="1"/>
          </p:cNvSpPr>
          <p:nvPr>
            <p:ph type="ctrTitle" idx="4294967295"/>
          </p:nvPr>
        </p:nvSpPr>
        <p:spPr>
          <a:xfrm>
            <a:off x="1371600" y="554650"/>
            <a:ext cx="6593700" cy="12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r>
              <a:rPr lang="en-US" sz="3000" dirty="0" smtClean="0">
                <a:solidFill>
                  <a:srgbClr val="FFB600"/>
                </a:solidFill>
                <a:latin typeface="Lato Light"/>
                <a:ea typeface="Lato Light"/>
                <a:cs typeface="Lato Light"/>
                <a:sym typeface="Lato Light"/>
              </a:rPr>
              <a:t>References</a:t>
            </a:r>
            <a:endParaRPr dirty="0">
              <a:latin typeface="Lato Light"/>
              <a:ea typeface="Lato Light"/>
              <a:cs typeface="Lato Light"/>
              <a:sym typeface="La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i="0" u="none" strike="noStrike" cap="none" dirty="0">
              <a:solidFill>
                <a:srgbClr val="FFB600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Regular"/>
              <a:buNone/>
            </a:pPr>
            <a:endParaRPr sz="3000" i="0" u="none" strike="noStrike" cap="none" dirty="0">
              <a:solidFill>
                <a:srgbClr val="FFB6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" name="Google Shape;859;p45"/>
          <p:cNvSpPr txBox="1">
            <a:spLocks/>
          </p:cNvSpPr>
          <p:nvPr/>
        </p:nvSpPr>
        <p:spPr>
          <a:xfrm>
            <a:off x="1024456" y="1352280"/>
            <a:ext cx="6780142" cy="3372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r>
              <a:rPr lang="en-US" sz="1100" dirty="0" smtClean="0">
                <a:solidFill>
                  <a:schemeClr val="tx1"/>
                </a:solidFill>
              </a:rPr>
              <a:t>[1] </a:t>
            </a:r>
            <a:r>
              <a:rPr lang="en-US" sz="1100" dirty="0" err="1" smtClean="0">
                <a:solidFill>
                  <a:schemeClr val="tx1"/>
                </a:solidFill>
              </a:rPr>
              <a:t>Chodzko-Zajko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Wojtek</a:t>
            </a:r>
            <a:r>
              <a:rPr lang="en-US" sz="1100" dirty="0">
                <a:solidFill>
                  <a:schemeClr val="tx1"/>
                </a:solidFill>
              </a:rPr>
              <a:t> J., David Nathan Proctor, Maria A. </a:t>
            </a:r>
            <a:r>
              <a:rPr lang="en-US" sz="1100" dirty="0" err="1">
                <a:solidFill>
                  <a:schemeClr val="tx1"/>
                </a:solidFill>
              </a:rPr>
              <a:t>Fiatarone</a:t>
            </a:r>
            <a:r>
              <a:rPr lang="en-US" sz="1100" dirty="0">
                <a:solidFill>
                  <a:schemeClr val="tx1"/>
                </a:solidFill>
              </a:rPr>
              <a:t> Singh, Christopher T. </a:t>
            </a:r>
            <a:r>
              <a:rPr lang="en-US" sz="1100" dirty="0" err="1">
                <a:solidFill>
                  <a:schemeClr val="tx1"/>
                </a:solidFill>
              </a:rPr>
              <a:t>Minson</a:t>
            </a:r>
            <a:r>
              <a:rPr lang="en-US" sz="1100" dirty="0">
                <a:solidFill>
                  <a:schemeClr val="tx1"/>
                </a:solidFill>
              </a:rPr>
              <a:t>, Claudio R. </a:t>
            </a:r>
            <a:r>
              <a:rPr lang="en-US" sz="1100" dirty="0" err="1">
                <a:solidFill>
                  <a:schemeClr val="tx1"/>
                </a:solidFill>
              </a:rPr>
              <a:t>Nigg</a:t>
            </a:r>
            <a:r>
              <a:rPr lang="en-US" sz="1100" dirty="0">
                <a:solidFill>
                  <a:schemeClr val="tx1"/>
                </a:solidFill>
              </a:rPr>
              <a:t>, George J. Salem, and James S. Skinner. 2009. “Exercise and Physical Activity for Older Adults.” </a:t>
            </a:r>
            <a:r>
              <a:rPr lang="en-US" sz="1100" i="1" dirty="0">
                <a:solidFill>
                  <a:schemeClr val="tx1"/>
                </a:solidFill>
              </a:rPr>
              <a:t>Medicine and Science in Sports and Exercise</a:t>
            </a:r>
            <a:r>
              <a:rPr lang="en-US" sz="1100" dirty="0">
                <a:solidFill>
                  <a:schemeClr val="tx1"/>
                </a:solidFill>
              </a:rPr>
              <a:t> 41(7):1510–30.</a:t>
            </a:r>
          </a:p>
          <a:p>
            <a:r>
              <a:rPr lang="en-US" sz="1100" dirty="0" smtClean="0">
                <a:solidFill>
                  <a:schemeClr val="tx1"/>
                </a:solidFill>
              </a:rPr>
              <a:t>[2] </a:t>
            </a:r>
            <a:r>
              <a:rPr lang="en-US" sz="1100" dirty="0" smtClean="0">
                <a:solidFill>
                  <a:schemeClr val="tx1"/>
                </a:solidFill>
              </a:rPr>
              <a:t>Van </a:t>
            </a:r>
            <a:r>
              <a:rPr lang="en-US" sz="1100" dirty="0">
                <a:solidFill>
                  <a:schemeClr val="tx1"/>
                </a:solidFill>
              </a:rPr>
              <a:t>den </a:t>
            </a:r>
            <a:r>
              <a:rPr lang="en-US" sz="1100" dirty="0" err="1">
                <a:solidFill>
                  <a:schemeClr val="tx1"/>
                </a:solidFill>
              </a:rPr>
              <a:t>Ende</a:t>
            </a:r>
            <a:r>
              <a:rPr lang="en-US" sz="1100" dirty="0">
                <a:solidFill>
                  <a:schemeClr val="tx1"/>
                </a:solidFill>
              </a:rPr>
              <a:t>, C. H., F. C. </a:t>
            </a:r>
            <a:r>
              <a:rPr lang="en-US" sz="1100" dirty="0" err="1">
                <a:solidFill>
                  <a:schemeClr val="tx1"/>
                </a:solidFill>
              </a:rPr>
              <a:t>Breedveld</a:t>
            </a:r>
            <a:r>
              <a:rPr lang="en-US" sz="1100" dirty="0">
                <a:solidFill>
                  <a:schemeClr val="tx1"/>
                </a:solidFill>
              </a:rPr>
              <a:t>, S. le </a:t>
            </a:r>
            <a:r>
              <a:rPr lang="en-US" sz="1100" dirty="0" err="1">
                <a:solidFill>
                  <a:schemeClr val="tx1"/>
                </a:solidFill>
              </a:rPr>
              <a:t>Cessie</a:t>
            </a:r>
            <a:r>
              <a:rPr lang="en-US" sz="1100" dirty="0">
                <a:solidFill>
                  <a:schemeClr val="tx1"/>
                </a:solidFill>
              </a:rPr>
              <a:t>, B. A. </a:t>
            </a:r>
            <a:r>
              <a:rPr lang="en-US" sz="1100" dirty="0" err="1">
                <a:solidFill>
                  <a:schemeClr val="tx1"/>
                </a:solidFill>
              </a:rPr>
              <a:t>Dijkmans</a:t>
            </a:r>
            <a:r>
              <a:rPr lang="en-US" sz="1100" dirty="0">
                <a:solidFill>
                  <a:schemeClr val="tx1"/>
                </a:solidFill>
              </a:rPr>
              <a:t>, A. W. de Mug, and J. M. Hazes. 2000. “Effect of Intensive Exercise on Patients with Active Rheumatoid Arthritis: A </a:t>
            </a:r>
            <a:r>
              <a:rPr lang="en-US" sz="1100" dirty="0" err="1">
                <a:solidFill>
                  <a:schemeClr val="tx1"/>
                </a:solidFill>
              </a:rPr>
              <a:t>Randomised</a:t>
            </a:r>
            <a:r>
              <a:rPr lang="en-US" sz="1100" dirty="0">
                <a:solidFill>
                  <a:schemeClr val="tx1"/>
                </a:solidFill>
              </a:rPr>
              <a:t> Clinical Trial.” </a:t>
            </a:r>
            <a:r>
              <a:rPr lang="en-US" sz="1100" i="1" dirty="0">
                <a:solidFill>
                  <a:schemeClr val="tx1"/>
                </a:solidFill>
              </a:rPr>
              <a:t>Annals of the Rheumatic Diseases</a:t>
            </a:r>
            <a:r>
              <a:rPr lang="en-US" sz="1100" dirty="0">
                <a:solidFill>
                  <a:schemeClr val="tx1"/>
                </a:solidFill>
              </a:rPr>
              <a:t> 59(8):615–21.</a:t>
            </a:r>
          </a:p>
          <a:p>
            <a:r>
              <a:rPr lang="en-US" sz="1100" dirty="0" smtClean="0">
                <a:solidFill>
                  <a:schemeClr val="tx1"/>
                </a:solidFill>
              </a:rPr>
              <a:t>[3] </a:t>
            </a:r>
            <a:r>
              <a:rPr lang="en-US" sz="1100" dirty="0" err="1">
                <a:solidFill>
                  <a:schemeClr val="tx1"/>
                </a:solidFill>
              </a:rPr>
              <a:t>Brismée</a:t>
            </a:r>
            <a:r>
              <a:rPr lang="en-US" sz="1100" dirty="0">
                <a:solidFill>
                  <a:schemeClr val="tx1"/>
                </a:solidFill>
              </a:rPr>
              <a:t>, Jean-Michel, Robert L. Paige, Ming-</a:t>
            </a:r>
            <a:r>
              <a:rPr lang="en-US" sz="1100" dirty="0" err="1">
                <a:solidFill>
                  <a:schemeClr val="tx1"/>
                </a:solidFill>
              </a:rPr>
              <a:t>Chien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Chyu</a:t>
            </a:r>
            <a:r>
              <a:rPr lang="en-US" sz="1100" dirty="0">
                <a:solidFill>
                  <a:schemeClr val="tx1"/>
                </a:solidFill>
              </a:rPr>
              <a:t>, Julie D. </a:t>
            </a:r>
            <a:r>
              <a:rPr lang="en-US" sz="1100" dirty="0" err="1">
                <a:solidFill>
                  <a:schemeClr val="tx1"/>
                </a:solidFill>
              </a:rPr>
              <a:t>Boatright</a:t>
            </a:r>
            <a:r>
              <a:rPr lang="en-US" sz="1100" dirty="0">
                <a:solidFill>
                  <a:schemeClr val="tx1"/>
                </a:solidFill>
              </a:rPr>
              <a:t>, James M. Hagar, Joseph A. </a:t>
            </a:r>
            <a:r>
              <a:rPr lang="en-US" sz="1100" dirty="0" err="1">
                <a:solidFill>
                  <a:schemeClr val="tx1"/>
                </a:solidFill>
              </a:rPr>
              <a:t>McCaleb</a:t>
            </a:r>
            <a:r>
              <a:rPr lang="en-US" sz="1100" dirty="0">
                <a:solidFill>
                  <a:schemeClr val="tx1"/>
                </a:solidFill>
              </a:rPr>
              <a:t>, Mauricio M. </a:t>
            </a:r>
            <a:r>
              <a:rPr lang="en-US" sz="1100" dirty="0" err="1">
                <a:solidFill>
                  <a:schemeClr val="tx1"/>
                </a:solidFill>
              </a:rPr>
              <a:t>Quintela</a:t>
            </a:r>
            <a:r>
              <a:rPr lang="en-US" sz="1100" dirty="0">
                <a:solidFill>
                  <a:schemeClr val="tx1"/>
                </a:solidFill>
              </a:rPr>
              <a:t>, Du Feng, </a:t>
            </a:r>
            <a:r>
              <a:rPr lang="en-US" sz="1100" dirty="0" err="1">
                <a:solidFill>
                  <a:schemeClr val="tx1"/>
                </a:solidFill>
              </a:rPr>
              <a:t>Ke</a:t>
            </a:r>
            <a:r>
              <a:rPr lang="en-US" sz="1100" dirty="0">
                <a:solidFill>
                  <a:schemeClr val="tx1"/>
                </a:solidFill>
              </a:rPr>
              <a:t> T. Xu, and </a:t>
            </a:r>
            <a:r>
              <a:rPr lang="en-US" sz="1100" dirty="0" err="1">
                <a:solidFill>
                  <a:schemeClr val="tx1"/>
                </a:solidFill>
              </a:rPr>
              <a:t>Chwan</a:t>
            </a:r>
            <a:r>
              <a:rPr lang="en-US" sz="1100" dirty="0">
                <a:solidFill>
                  <a:schemeClr val="tx1"/>
                </a:solidFill>
              </a:rPr>
              <a:t>-Li Shen. 2007. “Group and Home-Based Tai Chi in Elderly Subjects with Knee Osteoarthritis: A Randomized Controlled Trial.” </a:t>
            </a:r>
            <a:r>
              <a:rPr lang="en-US" sz="1100" i="1" dirty="0">
                <a:solidFill>
                  <a:schemeClr val="tx1"/>
                </a:solidFill>
              </a:rPr>
              <a:t>Clinical Rehabilitation</a:t>
            </a:r>
            <a:r>
              <a:rPr lang="en-US" sz="1100" dirty="0">
                <a:solidFill>
                  <a:schemeClr val="tx1"/>
                </a:solidFill>
              </a:rPr>
              <a:t> 21(2):99–111.</a:t>
            </a:r>
          </a:p>
          <a:p>
            <a:r>
              <a:rPr lang="en-US" sz="1100" dirty="0" smtClean="0">
                <a:solidFill>
                  <a:schemeClr val="tx1"/>
                </a:solidFill>
              </a:rPr>
              <a:t>[</a:t>
            </a:r>
            <a:r>
              <a:rPr lang="en-US" sz="1100" dirty="0" smtClean="0">
                <a:solidFill>
                  <a:schemeClr val="tx1"/>
                </a:solidFill>
              </a:rPr>
              <a:t>4] </a:t>
            </a:r>
            <a:r>
              <a:rPr lang="en-US" sz="1100" dirty="0">
                <a:solidFill>
                  <a:schemeClr val="tx1"/>
                </a:solidFill>
              </a:rPr>
              <a:t>Muñoz, John E., M. </a:t>
            </a:r>
            <a:r>
              <a:rPr lang="en-US" sz="1100" dirty="0" err="1">
                <a:solidFill>
                  <a:schemeClr val="tx1"/>
                </a:solidFill>
              </a:rPr>
              <a:t>Cameirão</a:t>
            </a:r>
            <a:r>
              <a:rPr lang="en-US" sz="1100" dirty="0">
                <a:solidFill>
                  <a:schemeClr val="tx1"/>
                </a:solidFill>
              </a:rPr>
              <a:t>, S. </a:t>
            </a:r>
            <a:r>
              <a:rPr lang="en-US" sz="1100" dirty="0" err="1">
                <a:solidFill>
                  <a:schemeClr val="tx1"/>
                </a:solidFill>
              </a:rPr>
              <a:t>Bermúdez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Badia</a:t>
            </a:r>
            <a:r>
              <a:rPr lang="en-US" sz="1100" dirty="0">
                <a:solidFill>
                  <a:schemeClr val="tx1"/>
                </a:solidFill>
              </a:rPr>
              <a:t>, and E. Rubio </a:t>
            </a:r>
            <a:r>
              <a:rPr lang="en-US" sz="1100" dirty="0" err="1">
                <a:solidFill>
                  <a:schemeClr val="tx1"/>
                </a:solidFill>
              </a:rPr>
              <a:t>Gouveia</a:t>
            </a:r>
            <a:r>
              <a:rPr lang="en-US" sz="1100" dirty="0">
                <a:solidFill>
                  <a:schemeClr val="tx1"/>
                </a:solidFill>
              </a:rPr>
              <a:t>. 2018. “Closing the Loop in Exergaming - Health Benefits of </a:t>
            </a:r>
            <a:r>
              <a:rPr lang="en-US" sz="1100" dirty="0" err="1">
                <a:solidFill>
                  <a:schemeClr val="tx1"/>
                </a:solidFill>
              </a:rPr>
              <a:t>Biocybernetic</a:t>
            </a:r>
            <a:r>
              <a:rPr lang="en-US" sz="1100" dirty="0">
                <a:solidFill>
                  <a:schemeClr val="tx1"/>
                </a:solidFill>
              </a:rPr>
              <a:t> Adaptation in Senior Adults.” Pp. 329–339 in </a:t>
            </a:r>
            <a:r>
              <a:rPr lang="en-US" sz="1100" i="1" dirty="0">
                <a:solidFill>
                  <a:schemeClr val="tx1"/>
                </a:solidFill>
              </a:rPr>
              <a:t>Proceedings of the 2018 Annual Symposium on Computer-Human Interaction in Play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i="1" dirty="0">
                <a:solidFill>
                  <a:schemeClr val="tx1"/>
                </a:solidFill>
              </a:rPr>
              <a:t>CHI PLAY ’18</a:t>
            </a:r>
            <a:r>
              <a:rPr lang="en-US" sz="1100" dirty="0">
                <a:solidFill>
                  <a:schemeClr val="tx1"/>
                </a:solidFill>
              </a:rPr>
              <a:t>. New York, NY, USA: ACM</a:t>
            </a:r>
            <a:r>
              <a:rPr lang="en-US" sz="1100" dirty="0" smtClean="0">
                <a:solidFill>
                  <a:schemeClr val="tx1"/>
                </a:solidFill>
              </a:rPr>
              <a:t>.</a:t>
            </a:r>
            <a:endParaRPr lang="en-US" sz="1100" dirty="0" smtClean="0">
              <a:solidFill>
                <a:schemeClr val="tx1"/>
              </a:solidFill>
            </a:endParaRPr>
          </a:p>
          <a:p>
            <a:r>
              <a:rPr lang="en-US" sz="1100" dirty="0" smtClean="0">
                <a:solidFill>
                  <a:schemeClr val="tx1"/>
                </a:solidFill>
              </a:rPr>
              <a:t>[</a:t>
            </a:r>
            <a:r>
              <a:rPr lang="en-US" sz="1100" dirty="0" smtClean="0">
                <a:solidFill>
                  <a:schemeClr val="tx1"/>
                </a:solidFill>
              </a:rPr>
              <a:t>5] </a:t>
            </a:r>
            <a:r>
              <a:rPr lang="en-US" sz="1100" dirty="0">
                <a:solidFill>
                  <a:schemeClr val="tx1"/>
                </a:solidFill>
              </a:rPr>
              <a:t>Tong, Xin, Diane </a:t>
            </a:r>
            <a:r>
              <a:rPr lang="en-US" sz="1100" dirty="0" err="1">
                <a:solidFill>
                  <a:schemeClr val="tx1"/>
                </a:solidFill>
              </a:rPr>
              <a:t>Gromala</a:t>
            </a:r>
            <a:r>
              <a:rPr lang="en-US" sz="1100" dirty="0">
                <a:solidFill>
                  <a:schemeClr val="tx1"/>
                </a:solidFill>
              </a:rPr>
              <a:t>, Chris Shaw, and </a:t>
            </a:r>
            <a:r>
              <a:rPr lang="en-US" sz="1100" dirty="0" err="1">
                <a:solidFill>
                  <a:schemeClr val="tx1"/>
                </a:solidFill>
              </a:rPr>
              <a:t>Weina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Jin</a:t>
            </a:r>
            <a:r>
              <a:rPr lang="en-US" sz="1100" dirty="0">
                <a:solidFill>
                  <a:schemeClr val="tx1"/>
                </a:solidFill>
              </a:rPr>
              <a:t>. 2015. “Encouraging Physical Activity with a Game-Based Mobile Application: </a:t>
            </a:r>
            <a:r>
              <a:rPr lang="en-US" sz="1100" dirty="0" err="1">
                <a:solidFill>
                  <a:schemeClr val="tx1"/>
                </a:solidFill>
              </a:rPr>
              <a:t>FitPet</a:t>
            </a:r>
            <a:r>
              <a:rPr lang="en-US" sz="1100" dirty="0">
                <a:solidFill>
                  <a:schemeClr val="tx1"/>
                </a:solidFill>
              </a:rPr>
              <a:t>.” Pp. 1–2 in </a:t>
            </a:r>
            <a:r>
              <a:rPr lang="en-US" sz="1100" i="1" dirty="0">
                <a:solidFill>
                  <a:schemeClr val="tx1"/>
                </a:solidFill>
              </a:rPr>
              <a:t>2015 IEEE Games Entertainment Media Conference (GEM)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  <a:p>
            <a:endParaRPr lang="en-US" sz="1100" dirty="0" smtClean="0">
              <a:solidFill>
                <a:schemeClr val="tx1"/>
              </a:solidFill>
            </a:endParaRPr>
          </a:p>
          <a:p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85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en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en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865</Words>
  <Application>Microsoft Office PowerPoint</Application>
  <PresentationFormat>On-screen Show (16:9)</PresentationFormat>
  <Paragraphs>118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Roboto Slab Regular</vt:lpstr>
      <vt:lpstr>Arial</vt:lpstr>
      <vt:lpstr>Lato</vt:lpstr>
      <vt:lpstr>Lato Light</vt:lpstr>
      <vt:lpstr>Times New Roman</vt:lpstr>
      <vt:lpstr>Simple Light</vt:lpstr>
      <vt:lpstr>Kent template</vt:lpstr>
      <vt:lpstr>Kent template</vt:lpstr>
      <vt:lpstr>PowerPoint Presentation</vt:lpstr>
      <vt:lpstr>Introduction  </vt:lpstr>
      <vt:lpstr>Motivation  </vt:lpstr>
      <vt:lpstr>Related Works:  </vt:lpstr>
      <vt:lpstr>Research Goal  </vt:lpstr>
      <vt:lpstr>Method  </vt:lpstr>
      <vt:lpstr>Demo  </vt:lpstr>
      <vt:lpstr>Future Works  </vt:lpstr>
      <vt:lpstr>References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Saba Ak</dc:creator>
  <cp:lastModifiedBy>Saba Ak</cp:lastModifiedBy>
  <cp:revision>48</cp:revision>
  <dcterms:modified xsi:type="dcterms:W3CDTF">2019-11-28T04:45:05Z</dcterms:modified>
</cp:coreProperties>
</file>